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47</c:v>
                </c:pt>
                <c:pt idx="2">
                  <c:v>40</c:v>
                </c:pt>
                <c:pt idx="3">
                  <c:v>41</c:v>
                </c:pt>
                <c:pt idx="4">
                  <c:v>44</c:v>
                </c:pt>
                <c:pt idx="5">
                  <c:v>50</c:v>
                </c:pt>
                <c:pt idx="6">
                  <c:v>41</c:v>
                </c:pt>
                <c:pt idx="7">
                  <c:v>41</c:v>
                </c:pt>
                <c:pt idx="8">
                  <c:v>50</c:v>
                </c:pt>
                <c:pt idx="9">
                  <c:v>47</c:v>
                </c:pt>
                <c:pt idx="10">
                  <c:v>47</c:v>
                </c:pt>
                <c:pt idx="11">
                  <c:v>46</c:v>
                </c:pt>
                <c:pt idx="12">
                  <c:v>40</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32</c:v>
                </c:pt>
                <c:pt idx="2">
                  <c:v>27</c:v>
                </c:pt>
                <c:pt idx="3">
                  <c:v>34</c:v>
                </c:pt>
                <c:pt idx="4">
                  <c:v>26</c:v>
                </c:pt>
                <c:pt idx="5">
                  <c:v>27</c:v>
                </c:pt>
                <c:pt idx="6">
                  <c:v>33</c:v>
                </c:pt>
                <c:pt idx="7">
                  <c:v>30</c:v>
                </c:pt>
                <c:pt idx="8">
                  <c:v>27</c:v>
                </c:pt>
                <c:pt idx="9">
                  <c:v>25</c:v>
                </c:pt>
                <c:pt idx="10">
                  <c:v>33</c:v>
                </c:pt>
                <c:pt idx="11">
                  <c:v>30</c:v>
                </c:pt>
                <c:pt idx="12">
                  <c:v>31</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42</c:v>
                </c:pt>
                <c:pt idx="2">
                  <c:v>45</c:v>
                </c:pt>
                <c:pt idx="3">
                  <c:v>44</c:v>
                </c:pt>
                <c:pt idx="4">
                  <c:v>50</c:v>
                </c:pt>
                <c:pt idx="5">
                  <c:v>49</c:v>
                </c:pt>
                <c:pt idx="6">
                  <c:v>45</c:v>
                </c:pt>
                <c:pt idx="7">
                  <c:v>50</c:v>
                </c:pt>
                <c:pt idx="8">
                  <c:v>45</c:v>
                </c:pt>
                <c:pt idx="9">
                  <c:v>45</c:v>
                </c:pt>
                <c:pt idx="10">
                  <c:v>43</c:v>
                </c:pt>
                <c:pt idx="11">
                  <c:v>46</c:v>
                </c:pt>
                <c:pt idx="12">
                  <c:v>44</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31</c:v>
                </c:pt>
                <c:pt idx="2">
                  <c:v>34</c:v>
                </c:pt>
                <c:pt idx="3">
                  <c:v>25</c:v>
                </c:pt>
                <c:pt idx="4">
                  <c:v>33</c:v>
                </c:pt>
                <c:pt idx="5">
                  <c:v>30</c:v>
                </c:pt>
                <c:pt idx="6">
                  <c:v>26</c:v>
                </c:pt>
                <c:pt idx="7">
                  <c:v>32</c:v>
                </c:pt>
                <c:pt idx="8">
                  <c:v>28</c:v>
                </c:pt>
                <c:pt idx="9">
                  <c:v>29</c:v>
                </c:pt>
                <c:pt idx="10">
                  <c:v>27</c:v>
                </c:pt>
                <c:pt idx="11">
                  <c:v>29</c:v>
                </c:pt>
                <c:pt idx="12">
                  <c:v>33</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40</c:v>
                </c:pt>
                <c:pt idx="2">
                  <c:v>48</c:v>
                </c:pt>
                <c:pt idx="3">
                  <c:v>50</c:v>
                </c:pt>
                <c:pt idx="4">
                  <c:v>48</c:v>
                </c:pt>
                <c:pt idx="5">
                  <c:v>48</c:v>
                </c:pt>
                <c:pt idx="6">
                  <c:v>50</c:v>
                </c:pt>
                <c:pt idx="7">
                  <c:v>40</c:v>
                </c:pt>
                <c:pt idx="8">
                  <c:v>48</c:v>
                </c:pt>
                <c:pt idx="9">
                  <c:v>45</c:v>
                </c:pt>
                <c:pt idx="10">
                  <c:v>44</c:v>
                </c:pt>
                <c:pt idx="11">
                  <c:v>48</c:v>
                </c:pt>
                <c:pt idx="12">
                  <c:v>50</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34</c:v>
                </c:pt>
                <c:pt idx="2">
                  <c:v>33</c:v>
                </c:pt>
                <c:pt idx="3">
                  <c:v>28</c:v>
                </c:pt>
                <c:pt idx="4">
                  <c:v>35</c:v>
                </c:pt>
                <c:pt idx="5">
                  <c:v>34</c:v>
                </c:pt>
                <c:pt idx="6">
                  <c:v>25</c:v>
                </c:pt>
                <c:pt idx="7">
                  <c:v>27</c:v>
                </c:pt>
                <c:pt idx="8">
                  <c:v>26</c:v>
                </c:pt>
                <c:pt idx="9">
                  <c:v>29</c:v>
                </c:pt>
                <c:pt idx="10">
                  <c:v>30</c:v>
                </c:pt>
                <c:pt idx="11">
                  <c:v>33</c:v>
                </c:pt>
                <c:pt idx="12">
                  <c:v>28</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212 Million in 2024, and is expected to reach USD 121 Million by 2032. The market shows a steady CAGR of 32% from 2025 to 2032. The Global Toy Market is driven by several factors, including advances in technology, evolving consumer preferences, and increased demand for STEM-based toys. Key players like Mattel, Hasbro, and LEGO lead the market through their innovative product offerings, tackling the trend of digitalisation. Growth is spurred on by the rising disposable income in emerging economies, contributing to increased expenditures on children's entertainment. The future outlook appears promising, with a growing interest in eco-friendly toys, interactive playthings enhanced by AR/VR technology, and a sustained focus on educational and developmental toys shaping the face of the toy industry.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Increasing Disposable Income: A key market enabler for the Global Toy Market is the increasing disposable income globally. With economic growth and a rise in living standards, consumers are willing to spend more on leisure and entertainment activities for their children. Higher disposable income allows parents to invest in quality toys that are not only entertaining but also educational, fostering creativity and cognitive development in their kids. Furthermore, this factor has facilitated the expansion of premium and high-tech toy segments which further drive the market growth.
Technological Advancements: Technological advancements are playing a crucial role as a driver in the Global Toy market. The integration of technology in toys has led to the creation of more interactive and engaging toys, leading to increased demand. Digital toys and games, AI-based toys, and educational tech-toys are gaining popularity not only amongst children but also adults, thereby expanding the overall consumer base. Moreover, the availability of these advanced toys on various e-commerce platforms is also contributing to the market's growth by improving accessibility and convenience for the consumers.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121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{{heading}}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Innovation and the integration of technology into toy designs are becoming significant drivers in the global toy market. Today's children are growing up in a digital era with toys that are becoming increasingly innovative and tech-focussed. Whether it's the addition of interactive elements, app-integrated games, or electronic features, toy manufacturers are continuously developing and incorporating new technologies into their products.
They aim to enhance the play experience and meet the evolving demands of modern consumers. An excellent example of this is Hasbro's introduction of voice-activated and AI-powered board games. Similarly, Mattel has launched 'Hot Wheels id', which digitalizes the popular miniature car toy line by incorporating technology that allows kids to track speed, count laps, and build a virtual garage. This not only makes the toys more interactive but also adds an educational dimension to them.
Moreover, technology in toys often introduces children to digital literacy, improving their skills from a young age. Brands like LEGO have made significant strides in bringing technology to their classic building blocks with the launch of LEGO Boost, a kit that encourages kids to build programmable robots. In this way, players not only enjoy the physical process of building but also learn basic coding concepts. Overall, the trend of digital and technological incorporation in toys significantly drives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To penetrate and sustain in the Global Toy Market can be a notable challenge due to the high initial investment and setup costs. The extensive investment includes expenditure for manufacturing, marketing, distribution, quality assurance and research &amp; development. Additionally, maintaining safety standards and obtaining necessary certifications further escalates the costs. As a consequence, it becomes difficult for new entrants to venture into the market, leading to reduced market competition and slower growth.
The high financial requirements not only deter the entry of start-ups into the Global Toy Market but also pose constraints to the expansion plans of existing players. The need for constant innovation places further burdens on emerging and small companies. Countries with weaker financial systems and scarce venture capital hinder the prospects of indigenous companies, causing the market to tip in favor of financially robust companies. These factors present significant challenges to the market's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80</cp:revision>
  <dcterms:created xsi:type="dcterms:W3CDTF">2024-08-12T13:13:25Z</dcterms:created>
  <dcterms:modified xsi:type="dcterms:W3CDTF">2025-09-15T09:42:25Z</dcterms:modified>
</cp:coreProperties>
</file>